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865" r:id="rId2"/>
  </p:sldMasterIdLst>
  <p:notesMasterIdLst>
    <p:notesMasterId r:id="rId4"/>
  </p:notesMasterIdLst>
  <p:handoutMasterIdLst>
    <p:handoutMasterId r:id="rId5"/>
  </p:handoutMasterIdLst>
  <p:sldIdLst>
    <p:sldId id="256" r:id="rId3"/>
  </p:sldIdLst>
  <p:sldSz cx="7561263" cy="10693400"/>
  <p:notesSz cx="6735763" cy="9866313"/>
  <p:defaultTextStyle>
    <a:defPPr>
      <a:defRPr lang="ja-JP"/>
    </a:defPPr>
    <a:lvl1pPr marL="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CAAE0"/>
    <a:srgbClr val="0000FF"/>
    <a:srgbClr val="EBF0F9"/>
    <a:srgbClr val="E8EEF8"/>
    <a:srgbClr val="A01C18"/>
    <a:srgbClr val="E0322D"/>
    <a:srgbClr val="C00000"/>
    <a:srgbClr val="FF9933"/>
    <a:srgbClr val="DFE7F5"/>
    <a:srgbClr val="D6E1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8" autoAdjust="0"/>
    <p:restoredTop sz="94630" autoAdjust="0"/>
  </p:normalViewPr>
  <p:slideViewPr>
    <p:cSldViewPr>
      <p:cViewPr>
        <p:scale>
          <a:sx n="75" d="100"/>
          <a:sy n="75" d="100"/>
        </p:scale>
        <p:origin x="-624" y="42"/>
      </p:cViewPr>
      <p:guideLst>
        <p:guide orient="horz" pos="3368"/>
        <p:guide pos="23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198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86DA74-CF68-4B7E-8BF2-931466EBF7E9}" type="datetimeFigureOut">
              <a:rPr kumimoji="1" lang="ja-JP" altLang="en-US" smtClean="0"/>
              <a:t>2013/12/25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A10E6B-CDD8-4752-B8B4-F1CB872573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02144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78D972-42DF-4AA5-BE9A-CA0079037710}" type="datetimeFigureOut">
              <a:rPr kumimoji="1" lang="ja-JP" altLang="en-US" smtClean="0"/>
              <a:t>2013/12/25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58988" y="739775"/>
            <a:ext cx="261778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7F3343-E30A-481F-BE9C-8C7379EAD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9993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305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512CE-F4BF-4CC5-84B2-CDAD97255D5D}" type="datetimeFigureOut">
              <a:rPr kumimoji="1" lang="ja-JP" altLang="en-US" smtClean="0"/>
              <a:t>2013/12/25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6870-B01F-48D0-B671-56B9EC4751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57599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4718" y="695566"/>
            <a:ext cx="2200117" cy="1849065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5797" y="695566"/>
            <a:ext cx="3539066" cy="844333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4718" y="2544632"/>
            <a:ext cx="2200117" cy="6594262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512CE-F4BF-4CC5-84B2-CDAD97255D5D}" type="datetimeFigureOut">
              <a:rPr kumimoji="1" lang="ja-JP" altLang="en-US" smtClean="0"/>
              <a:t>2013/12/25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6870-B01F-48D0-B671-56B9EC4751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4718" y="2162783"/>
            <a:ext cx="2878793" cy="1735852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4718" y="3898635"/>
            <a:ext cx="2878793" cy="3945238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512CE-F4BF-4CC5-84B2-CDAD97255D5D}" type="datetimeFigureOut">
              <a:rPr kumimoji="1" lang="ja-JP" altLang="en-US" smtClean="0"/>
              <a:t>2013/12/25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6870-B01F-48D0-B671-56B9EC47512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32" name="Oval 31"/>
          <p:cNvSpPr/>
          <p:nvPr/>
        </p:nvSpPr>
        <p:spPr>
          <a:xfrm>
            <a:off x="4530843" y="2240439"/>
            <a:ext cx="898564" cy="169437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4672488" y="2201349"/>
            <a:ext cx="686637" cy="1294754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4346390" y="2953945"/>
            <a:ext cx="498101" cy="939242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4485279" y="2824306"/>
            <a:ext cx="404845" cy="76339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3901991" y="3248602"/>
            <a:ext cx="212186" cy="400107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5070686" y="1548462"/>
            <a:ext cx="212186" cy="400107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4183830" y="2953946"/>
            <a:ext cx="163264" cy="30785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5084504" y="1653740"/>
            <a:ext cx="163264" cy="30785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032673" y="2495127"/>
            <a:ext cx="2835474" cy="53467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ja-JP" altLang="en-US" smtClean="0"/>
              <a:t>アイコンをクリックして図を追加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4719" y="2818145"/>
            <a:ext cx="5890144" cy="6317241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512CE-F4BF-4CC5-84B2-CDAD97255D5D}" type="datetimeFigureOut">
              <a:rPr kumimoji="1" lang="ja-JP" altLang="en-US" smtClean="0"/>
              <a:t>2013/12/25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6870-B01F-48D0-B671-56B9EC4751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06856" y="1053627"/>
            <a:ext cx="1218007" cy="8085271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4718" y="1053628"/>
            <a:ext cx="4521176" cy="8085269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512CE-F4BF-4CC5-84B2-CDAD97255D5D}" type="datetimeFigureOut">
              <a:rPr kumimoji="1" lang="ja-JP" altLang="en-US" smtClean="0"/>
              <a:t>2013/12/25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6870-B01F-48D0-B671-56B9EC4751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 userDrawn="1"/>
        </p:nvSpPr>
        <p:spPr>
          <a:xfrm>
            <a:off x="754142" y="421002"/>
            <a:ext cx="6033804" cy="320768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dist"/>
            <a:r>
              <a:rPr kumimoji="1" lang="ja-JP" altLang="en-US" sz="1400" b="1" i="0" u="none" dirty="0" smtClean="0">
                <a:solidFill>
                  <a:schemeClr val="bg1"/>
                </a:solidFill>
                <a:effectLst/>
              </a:rPr>
              <a:t>文部科学省「がんプロフェッショナル養成基盤推進プラン」</a:t>
            </a:r>
            <a:endParaRPr kumimoji="1" lang="ja-JP" altLang="en-US" sz="1400" b="1" i="0" u="none" dirty="0">
              <a:solidFill>
                <a:schemeClr val="bg1"/>
              </a:solidFill>
              <a:effectLst/>
            </a:endParaRPr>
          </a:p>
        </p:txBody>
      </p:sp>
      <p:sp>
        <p:nvSpPr>
          <p:cNvPr id="10" name="テキスト ボックス 9"/>
          <p:cNvSpPr txBox="1"/>
          <p:nvPr userDrawn="1"/>
        </p:nvSpPr>
        <p:spPr>
          <a:xfrm>
            <a:off x="966477" y="726938"/>
            <a:ext cx="5664323" cy="566989"/>
          </a:xfrm>
          <a:prstGeom prst="rect">
            <a:avLst/>
          </a:prstGeom>
          <a:noFill/>
          <a:effectLst/>
        </p:spPr>
        <p:txBody>
          <a:bodyPr wrap="square" lIns="104306" tIns="52153" rIns="104306" bIns="52153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 prst="softRound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kumimoji="1" lang="ja-JP" altLang="en-US" sz="1500" b="1" cap="none" spc="57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北海道がん医療を担う医療人養成プログラム（インテンシブコース）</a:t>
            </a:r>
            <a:endParaRPr kumimoji="1" lang="ja-JP" altLang="en-US" sz="1500" b="1" cap="none" spc="57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正方形/長方形 11"/>
          <p:cNvSpPr/>
          <p:nvPr userDrawn="1"/>
        </p:nvSpPr>
        <p:spPr>
          <a:xfrm>
            <a:off x="2251420" y="1064939"/>
            <a:ext cx="3094436" cy="674711"/>
          </a:xfrm>
          <a:prstGeom prst="rect">
            <a:avLst/>
          </a:prstGeom>
          <a:noFill/>
        </p:spPr>
        <p:txBody>
          <a:bodyPr wrap="square" lIns="104306" tIns="52153" rIns="104306" bIns="52153">
            <a:sp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 prst="softRound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dist"/>
            <a:r>
              <a:rPr kumimoji="1" lang="ja-JP" altLang="en-US" sz="3700" b="1" cap="none" spc="57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HG丸ｺﾞｼｯｸM-PRO" pitchFamily="50" charset="-128"/>
              </a:rPr>
              <a:t>特別セミナー</a:t>
            </a:r>
            <a:endParaRPr lang="ja-JP" altLang="en-US" sz="3700" b="1" cap="none" spc="57" baseline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HG丸ｺﾞｼｯｸM-PRO" pitchFamily="50" charset="-128"/>
            </a:endParaRPr>
          </a:p>
        </p:txBody>
      </p:sp>
      <p:sp>
        <p:nvSpPr>
          <p:cNvPr id="15" name="テキスト ボックス 14"/>
          <p:cNvSpPr txBox="1"/>
          <p:nvPr userDrawn="1"/>
        </p:nvSpPr>
        <p:spPr>
          <a:xfrm>
            <a:off x="373168" y="1754514"/>
            <a:ext cx="5319275" cy="2136650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r>
              <a:rPr kumimoji="1" lang="ja-JP" altLang="en-US" sz="1200" b="1" dirty="0" smtClean="0">
                <a:latin typeface="ＭＳ ゴシック" pitchFamily="49" charset="-128"/>
                <a:ea typeface="ＭＳ ゴシック" pitchFamily="49" charset="-128"/>
              </a:rPr>
              <a:t>～目　的～</a:t>
            </a:r>
            <a:endParaRPr kumimoji="1" lang="en-US" altLang="ja-JP" sz="1200" b="1" dirty="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kumimoji="1" lang="ja-JP" altLang="en-US" sz="1200" dirty="0" smtClean="0">
                <a:latin typeface="ＭＳ ゴシック" pitchFamily="49" charset="-128"/>
                <a:ea typeface="ＭＳ ゴシック" pitchFamily="49" charset="-128"/>
              </a:rPr>
              <a:t>　札幌医科大学、北海道大学、旭川医科大学及び北海道医療大学の４大学では、「北海道がん医療を担う医療人養成プログラム」において、地域がん診療ができるチーム連携能力の高いがん専門医療人を育成する目的で、インテンシブコースを設定しております。</a:t>
            </a:r>
            <a:endParaRPr kumimoji="1" lang="en-US" altLang="ja-JP" sz="1200" dirty="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kumimoji="1" lang="ja-JP" altLang="en-US" sz="1200" dirty="0" smtClean="0">
                <a:latin typeface="ＭＳ ゴシック" pitchFamily="49" charset="-128"/>
                <a:ea typeface="ＭＳ ゴシック" pitchFamily="49" charset="-128"/>
              </a:rPr>
              <a:t>　今回、インテンシブコースの事業として、「特別セミナー」を開催し、薬物療法・外科療法・緩和療法などの専門的治療などに関する説明を行います。</a:t>
            </a:r>
            <a:endParaRPr kumimoji="1" lang="en-US" altLang="ja-JP" sz="1200" dirty="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kumimoji="1" lang="ja-JP" altLang="en-US" sz="1200" dirty="0" smtClean="0">
                <a:latin typeface="ＭＳ ゴシック" pitchFamily="49" charset="-128"/>
                <a:ea typeface="ＭＳ ゴシック" pitchFamily="49" charset="-128"/>
              </a:rPr>
              <a:t>　なお、本セミナーは、チーム医療の重要性に着目し、医師のほか、薬剤師や看護師、診療放射線技師など、がん医療に携わる大学・医療関係者を対象としています。</a:t>
            </a:r>
            <a:endParaRPr kumimoji="1" lang="en-US" altLang="ja-JP" sz="1200" dirty="0" smtClean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7" name="円/楕円 16"/>
          <p:cNvSpPr/>
          <p:nvPr userDrawn="1"/>
        </p:nvSpPr>
        <p:spPr>
          <a:xfrm>
            <a:off x="5602166" y="1911313"/>
            <a:ext cx="1587667" cy="168400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kumimoji="1" lang="en-US" altLang="ja-JP" sz="1600" b="1" dirty="0" smtClean="0"/>
          </a:p>
          <a:p>
            <a:pPr algn="ctr"/>
            <a:r>
              <a:rPr kumimoji="1" lang="ja-JP" altLang="en-US" sz="3700" dirty="0" smtClean="0"/>
              <a:t>無料</a:t>
            </a:r>
            <a:endParaRPr kumimoji="1" lang="en-US" altLang="ja-JP" sz="3700" dirty="0" smtClean="0"/>
          </a:p>
          <a:p>
            <a:pPr algn="ctr"/>
            <a:endParaRPr kumimoji="1" lang="en-US" altLang="ja-JP" sz="1400" dirty="0" smtClean="0"/>
          </a:p>
          <a:p>
            <a:pPr algn="ctr"/>
            <a:r>
              <a:rPr kumimoji="1" lang="ja-JP" altLang="en-US" sz="3200" dirty="0" smtClean="0"/>
              <a:t>９０</a:t>
            </a:r>
            <a:r>
              <a:rPr kumimoji="1" lang="ja-JP" altLang="en-US" sz="1600" dirty="0" smtClean="0"/>
              <a:t>名</a:t>
            </a:r>
            <a:endParaRPr kumimoji="1" lang="ja-JP" altLang="en-US" sz="1600" dirty="0"/>
          </a:p>
        </p:txBody>
      </p:sp>
      <p:sp>
        <p:nvSpPr>
          <p:cNvPr id="18" name="テキスト ボックス 17"/>
          <p:cNvSpPr txBox="1"/>
          <p:nvPr userDrawn="1"/>
        </p:nvSpPr>
        <p:spPr>
          <a:xfrm>
            <a:off x="5787473" y="2833099"/>
            <a:ext cx="1182932" cy="351546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kumimoji="1" lang="ja-JP" altLang="en-US" sz="1600" b="1" dirty="0" smtClean="0">
                <a:solidFill>
                  <a:schemeClr val="bg1"/>
                </a:solidFill>
              </a:rPr>
              <a:t>参加定員</a:t>
            </a:r>
            <a:endParaRPr kumimoji="1" lang="ja-JP" altLang="en-US" sz="1600" b="1" dirty="0">
              <a:solidFill>
                <a:schemeClr val="bg1"/>
              </a:solidFill>
            </a:endParaRPr>
          </a:p>
        </p:txBody>
      </p:sp>
      <p:cxnSp>
        <p:nvCxnSpPr>
          <p:cNvPr id="20" name="直線コネクタ 19"/>
          <p:cNvCxnSpPr/>
          <p:nvPr userDrawn="1"/>
        </p:nvCxnSpPr>
        <p:spPr>
          <a:xfrm>
            <a:off x="5668463" y="2833099"/>
            <a:ext cx="1428900" cy="0"/>
          </a:xfrm>
          <a:prstGeom prst="line">
            <a:avLst/>
          </a:prstGeom>
          <a:ln w="158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円/楕円 21"/>
          <p:cNvSpPr/>
          <p:nvPr userDrawn="1"/>
        </p:nvSpPr>
        <p:spPr>
          <a:xfrm>
            <a:off x="525553" y="3901855"/>
            <a:ext cx="714450" cy="75780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kumimoji="1" lang="ja-JP" altLang="en-US" b="1" dirty="0"/>
          </a:p>
        </p:txBody>
      </p:sp>
      <p:sp>
        <p:nvSpPr>
          <p:cNvPr id="23" name="テキスト ボックス 22"/>
          <p:cNvSpPr txBox="1"/>
          <p:nvPr userDrawn="1"/>
        </p:nvSpPr>
        <p:spPr>
          <a:xfrm>
            <a:off x="287315" y="4100790"/>
            <a:ext cx="1190926" cy="351546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kumimoji="1" lang="ja-JP" altLang="en-US" sz="1600" b="1" dirty="0" smtClean="0">
                <a:solidFill>
                  <a:schemeClr val="bg1"/>
                </a:solidFill>
              </a:rPr>
              <a:t>日 時</a:t>
            </a:r>
            <a:endParaRPr kumimoji="1" lang="ja-JP" altLang="en-US" sz="1600" b="1" dirty="0">
              <a:solidFill>
                <a:schemeClr val="bg1"/>
              </a:solidFill>
            </a:endParaRPr>
          </a:p>
        </p:txBody>
      </p:sp>
      <p:sp>
        <p:nvSpPr>
          <p:cNvPr id="25" name="テキスト ボックス 24"/>
          <p:cNvSpPr txBox="1"/>
          <p:nvPr userDrawn="1"/>
        </p:nvSpPr>
        <p:spPr>
          <a:xfrm>
            <a:off x="5787472" y="1978324"/>
            <a:ext cx="1190882" cy="351546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kumimoji="1" lang="ja-JP" altLang="en-US" sz="1600" b="1" dirty="0" smtClean="0">
                <a:solidFill>
                  <a:schemeClr val="bg1"/>
                </a:solidFill>
              </a:rPr>
              <a:t>参加料</a:t>
            </a:r>
            <a:endParaRPr kumimoji="1" lang="ja-JP" altLang="en-US" sz="1600" b="1" dirty="0">
              <a:solidFill>
                <a:schemeClr val="bg1"/>
              </a:solidFill>
            </a:endParaRPr>
          </a:p>
        </p:txBody>
      </p:sp>
      <p:sp>
        <p:nvSpPr>
          <p:cNvPr id="26" name="円/楕円 25"/>
          <p:cNvSpPr/>
          <p:nvPr userDrawn="1"/>
        </p:nvSpPr>
        <p:spPr>
          <a:xfrm>
            <a:off x="3061162" y="3859755"/>
            <a:ext cx="714450" cy="75780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kumimoji="1" lang="ja-JP" altLang="en-US" b="1" dirty="0"/>
          </a:p>
        </p:txBody>
      </p:sp>
      <p:sp>
        <p:nvSpPr>
          <p:cNvPr id="27" name="テキスト ボックス 26"/>
          <p:cNvSpPr txBox="1"/>
          <p:nvPr userDrawn="1"/>
        </p:nvSpPr>
        <p:spPr>
          <a:xfrm>
            <a:off x="2822924" y="4058690"/>
            <a:ext cx="1190926" cy="351546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kumimoji="1" lang="ja-JP" altLang="en-US" sz="1600" b="1" dirty="0" smtClean="0">
                <a:solidFill>
                  <a:schemeClr val="bg1"/>
                </a:solidFill>
              </a:rPr>
              <a:t>場 所</a:t>
            </a:r>
            <a:endParaRPr kumimoji="1" lang="ja-JP" altLang="en-US" sz="1600" b="1" dirty="0">
              <a:solidFill>
                <a:schemeClr val="bg1"/>
              </a:solidFill>
            </a:endParaRPr>
          </a:p>
        </p:txBody>
      </p:sp>
      <p:sp>
        <p:nvSpPr>
          <p:cNvPr id="28" name="テキスト ボックス 27"/>
          <p:cNvSpPr txBox="1"/>
          <p:nvPr userDrawn="1"/>
        </p:nvSpPr>
        <p:spPr>
          <a:xfrm>
            <a:off x="1252555" y="3752114"/>
            <a:ext cx="1845325" cy="1167154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r>
              <a:rPr kumimoji="1" lang="ja-JP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平成２５年</a:t>
            </a:r>
            <a:endParaRPr kumimoji="1" lang="en-US" altLang="ja-JP" b="1" dirty="0" smtClean="0">
              <a:solidFill>
                <a:schemeClr val="tx1">
                  <a:lumMod val="85000"/>
                  <a:lumOff val="15000"/>
                </a:schemeClr>
              </a:solidFill>
              <a:latin typeface="HGPｺﾞｼｯｸE" pitchFamily="50" charset="-128"/>
              <a:ea typeface="HGPｺﾞｼｯｸE" pitchFamily="50" charset="-128"/>
            </a:endParaRPr>
          </a:p>
          <a:p>
            <a:r>
              <a:rPr kumimoji="1" lang="ja-JP" altLang="en-US" sz="3200" b="1" kern="1200" spc="342" baseline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１</a:t>
            </a:r>
            <a:r>
              <a:rPr kumimoji="1" lang="ja-JP" altLang="en-US" b="1" kern="1200" spc="342" baseline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月</a:t>
            </a:r>
            <a:r>
              <a:rPr kumimoji="1" lang="ja-JP" altLang="en-US" sz="3200" b="1" kern="1200" spc="342" baseline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３１</a:t>
            </a:r>
            <a:r>
              <a:rPr kumimoji="1" lang="ja-JP" altLang="en-US" b="1" kern="1200" spc="342" baseline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日</a:t>
            </a:r>
            <a:endParaRPr kumimoji="1" lang="en-US" altLang="ja-JP" b="1" kern="1200" spc="342" baseline="0" dirty="0" smtClean="0">
              <a:solidFill>
                <a:schemeClr val="tx1">
                  <a:lumMod val="85000"/>
                  <a:lumOff val="15000"/>
                </a:schemeClr>
              </a:solidFill>
              <a:latin typeface="HGPｺﾞｼｯｸE" pitchFamily="50" charset="-128"/>
              <a:ea typeface="HGPｺﾞｼｯｸE" pitchFamily="50" charset="-128"/>
            </a:endParaRPr>
          </a:p>
          <a:p>
            <a:r>
              <a:rPr kumimoji="1" lang="ja-JP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１８：００～１９：３０</a:t>
            </a:r>
            <a:endParaRPr kumimoji="1" lang="ja-JP" altLang="en-US" sz="1600" b="1" dirty="0">
              <a:solidFill>
                <a:schemeClr val="tx1">
                  <a:lumMod val="85000"/>
                  <a:lumOff val="15000"/>
                </a:schemeClr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29" name="円/楕円 28"/>
          <p:cNvSpPr/>
          <p:nvPr userDrawn="1"/>
        </p:nvSpPr>
        <p:spPr>
          <a:xfrm>
            <a:off x="2575592" y="4062082"/>
            <a:ext cx="238150" cy="2526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r>
              <a:rPr kumimoji="1" lang="ja-JP" altLang="en-US" sz="1600" b="1" baseline="0" dirty="0" smtClean="0"/>
              <a:t>木</a:t>
            </a:r>
            <a:endParaRPr kumimoji="1" lang="ja-JP" altLang="en-US" sz="1600" b="1" baseline="0" dirty="0"/>
          </a:p>
        </p:txBody>
      </p:sp>
      <p:sp>
        <p:nvSpPr>
          <p:cNvPr id="30" name="テキスト ボックス 29"/>
          <p:cNvSpPr txBox="1"/>
          <p:nvPr userDrawn="1"/>
        </p:nvSpPr>
        <p:spPr>
          <a:xfrm>
            <a:off x="3751915" y="3752113"/>
            <a:ext cx="3680757" cy="1072256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r>
              <a:rPr kumimoji="1" lang="ja-JP" altLang="en-US" sz="2500" b="1" baseline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富良野協会病院</a:t>
            </a:r>
            <a:r>
              <a:rPr kumimoji="1" lang="ja-JP" altLang="en-US" sz="1600" b="1" baseline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　</a:t>
            </a:r>
            <a:r>
              <a:rPr kumimoji="1" lang="ja-JP" altLang="en-US" sz="1800" b="1" baseline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３階「講堂」</a:t>
            </a:r>
            <a:endParaRPr kumimoji="1" lang="en-US" altLang="ja-JP" sz="1800" b="1" baseline="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spcBef>
                <a:spcPts val="684"/>
              </a:spcBef>
            </a:pPr>
            <a:r>
              <a:rPr kumimoji="1" lang="ja-JP" altLang="en-US" sz="1600" b="1" baseline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富良野市住吉町１番３０号</a:t>
            </a:r>
            <a:endParaRPr kumimoji="1" lang="en-US" altLang="ja-JP" sz="1600" b="1" baseline="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kumimoji="1" lang="ja-JP" altLang="en-US" sz="1600" b="1" baseline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ＴＥＬ　０１６７</a:t>
            </a:r>
            <a:r>
              <a:rPr kumimoji="1" lang="en-US" altLang="ja-JP" sz="1600" b="1" baseline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‐</a:t>
            </a:r>
            <a:r>
              <a:rPr kumimoji="1" lang="ja-JP" altLang="en-US" sz="1600" b="1" baseline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２３</a:t>
            </a:r>
            <a:r>
              <a:rPr kumimoji="1" lang="en-US" altLang="ja-JP" sz="1600" b="1" baseline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‐</a:t>
            </a:r>
            <a:r>
              <a:rPr kumimoji="1" lang="ja-JP" altLang="en-US" sz="1600" b="1" baseline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２１８１（代表）</a:t>
            </a:r>
            <a:endParaRPr kumimoji="1" lang="en-US" altLang="ja-JP" sz="1600" b="1" baseline="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1" name="角丸四角形 30"/>
          <p:cNvSpPr/>
          <p:nvPr userDrawn="1"/>
        </p:nvSpPr>
        <p:spPr>
          <a:xfrm>
            <a:off x="444936" y="5009863"/>
            <a:ext cx="6707405" cy="3115746"/>
          </a:xfrm>
          <a:prstGeom prst="roundRect">
            <a:avLst>
              <a:gd name="adj" fmla="val 5160"/>
            </a:avLst>
          </a:prstGeom>
          <a:solidFill>
            <a:srgbClr val="CCFFFF"/>
          </a:solidFill>
          <a:ln w="31750"/>
          <a:effectLst>
            <a:outerShdw blurRad="50800" dist="38100" dir="2700000" algn="tl" rotWithShape="0">
              <a:schemeClr val="accent6">
                <a:lumMod val="75000"/>
                <a:alpha val="40000"/>
              </a:scheme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4306" tIns="52153" rIns="104306" bIns="52153" rtlCol="0" anchor="ctr"/>
          <a:lstStyle/>
          <a:p>
            <a:pPr marL="0" algn="l">
              <a:lnSpc>
                <a:spcPct val="100000"/>
              </a:lnSpc>
              <a:spcBef>
                <a:spcPts val="342"/>
              </a:spcBef>
            </a:pPr>
            <a:r>
              <a:rPr kumimoji="1" lang="ja-JP" altLang="en-US" sz="1500" b="1" u="sng" dirty="0" smtClean="0">
                <a:solidFill>
                  <a:srgbClr val="FF3300"/>
                </a:solidFill>
                <a:effectLst/>
              </a:rPr>
              <a:t>プログラム</a:t>
            </a:r>
            <a:endParaRPr kumimoji="1" lang="en-US" altLang="ja-JP" sz="1500" b="1" u="sng" dirty="0" smtClean="0">
              <a:solidFill>
                <a:srgbClr val="FF3300"/>
              </a:solidFill>
              <a:effectLst/>
            </a:endParaRPr>
          </a:p>
          <a:p>
            <a:pPr marL="0" algn="l">
              <a:lnSpc>
                <a:spcPct val="100000"/>
              </a:lnSpc>
              <a:spcBef>
                <a:spcPts val="342"/>
              </a:spcBef>
            </a:pPr>
            <a:r>
              <a:rPr kumimoji="1" lang="ja-JP" altLang="en-US" sz="1500" b="1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１．開　会</a:t>
            </a:r>
            <a:r>
              <a:rPr kumimoji="1" lang="ja-JP" altLang="en-US" sz="1200" b="1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（１８：００）</a:t>
            </a:r>
            <a:endParaRPr kumimoji="1" lang="en-US" altLang="ja-JP" sz="1200" b="1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algn="l">
              <a:lnSpc>
                <a:spcPct val="100000"/>
              </a:lnSpc>
              <a:spcBef>
                <a:spcPts val="342"/>
              </a:spcBef>
            </a:pPr>
            <a:r>
              <a:rPr kumimoji="1" lang="ja-JP" altLang="en-US" sz="1500" b="1" baseline="0" dirty="0" smtClean="0">
                <a:solidFill>
                  <a:schemeClr val="tx1"/>
                </a:solidFill>
                <a:effectLst/>
              </a:rPr>
              <a:t>２．特別セミナー</a:t>
            </a:r>
            <a:endParaRPr kumimoji="1" lang="en-US" altLang="ja-JP" sz="1500" b="1" baseline="0" dirty="0" smtClean="0">
              <a:solidFill>
                <a:schemeClr val="tx1"/>
              </a:solidFill>
              <a:effectLst/>
            </a:endParaRPr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ts val="34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1" baseline="0" dirty="0" smtClean="0">
                <a:solidFill>
                  <a:schemeClr val="tx1"/>
                </a:solidFill>
                <a:effectLst/>
                <a:latin typeface="+mn-ea"/>
                <a:ea typeface="+mn-ea"/>
              </a:rPr>
              <a:t>　</a:t>
            </a:r>
            <a:r>
              <a:rPr kumimoji="1" lang="en-US" altLang="ja-JP" sz="1500" b="1" baseline="0" dirty="0" smtClean="0">
                <a:solidFill>
                  <a:schemeClr val="tx1"/>
                </a:solidFill>
                <a:effectLst/>
                <a:latin typeface="+mn-ea"/>
                <a:ea typeface="+mn-ea"/>
              </a:rPr>
              <a:t>(1) </a:t>
            </a:r>
            <a:r>
              <a:rPr kumimoji="1" lang="ja-JP" altLang="en-US" sz="1500" b="1" dirty="0" smtClean="0">
                <a:solidFill>
                  <a:schemeClr val="tx1"/>
                </a:solidFill>
                <a:latin typeface="+mn-ea"/>
                <a:ea typeface="+mn-ea"/>
              </a:rPr>
              <a:t>「</a:t>
            </a:r>
            <a:r>
              <a:rPr kumimoji="1" lang="ja-JP" altLang="en-US" sz="1500" b="1" dirty="0" smtClean="0">
                <a:solidFill>
                  <a:schemeClr val="tx1"/>
                </a:solidFill>
              </a:rPr>
              <a:t>消化器癌治療における外科の役割」　</a:t>
            </a:r>
            <a:r>
              <a:rPr kumimoji="1" lang="ja-JP" altLang="en-US" sz="1000" dirty="0" smtClean="0">
                <a:solidFill>
                  <a:schemeClr val="tx1"/>
                </a:solidFill>
              </a:rPr>
              <a:t>（１８：００～１８：４０）</a:t>
            </a:r>
          </a:p>
          <a:p>
            <a:pPr marL="0" algn="l">
              <a:lnSpc>
                <a:spcPct val="100000"/>
              </a:lnSpc>
              <a:spcBef>
                <a:spcPts val="342"/>
              </a:spcBef>
            </a:pPr>
            <a:r>
              <a:rPr kumimoji="1" lang="ja-JP" altLang="en-US" sz="1500" b="1" baseline="0" dirty="0" smtClean="0">
                <a:solidFill>
                  <a:schemeClr val="tx1"/>
                </a:solidFill>
                <a:effectLst/>
              </a:rPr>
              <a:t>　　　　　　    旭川医科大学医学部医学科地域がん診療連携講座</a:t>
            </a:r>
            <a:endParaRPr kumimoji="1" lang="en-US" altLang="ja-JP" sz="1500" b="1" baseline="0" dirty="0" smtClean="0">
              <a:solidFill>
                <a:schemeClr val="tx1"/>
              </a:solidFill>
              <a:effectLst/>
            </a:endParaRPr>
          </a:p>
          <a:p>
            <a:pPr marL="0" algn="l">
              <a:lnSpc>
                <a:spcPct val="100000"/>
              </a:lnSpc>
              <a:spcBef>
                <a:spcPts val="342"/>
              </a:spcBef>
            </a:pPr>
            <a:r>
              <a:rPr kumimoji="1" lang="en-US" altLang="ja-JP" sz="1500" b="1" baseline="0" dirty="0" smtClean="0">
                <a:solidFill>
                  <a:schemeClr val="tx1"/>
                </a:solidFill>
                <a:effectLst/>
              </a:rPr>
              <a:t>                                                                                       </a:t>
            </a:r>
            <a:r>
              <a:rPr kumimoji="1" lang="ja-JP" altLang="en-US" sz="1500" b="1" baseline="0" dirty="0" smtClean="0">
                <a:solidFill>
                  <a:schemeClr val="tx1"/>
                </a:solidFill>
                <a:effectLst/>
              </a:rPr>
              <a:t>　　</a:t>
            </a:r>
            <a:r>
              <a:rPr kumimoji="1" lang="en-US" altLang="ja-JP" sz="1500" b="1" baseline="0" dirty="0" smtClean="0">
                <a:solidFill>
                  <a:schemeClr val="tx1"/>
                </a:solidFill>
                <a:effectLst/>
              </a:rPr>
              <a:t> </a:t>
            </a:r>
            <a:r>
              <a:rPr kumimoji="1" lang="ja-JP" altLang="en-US" sz="1200" b="1" baseline="0" dirty="0" smtClean="0">
                <a:solidFill>
                  <a:schemeClr val="tx1"/>
                </a:solidFill>
                <a:effectLst/>
              </a:rPr>
              <a:t>特任助教</a:t>
            </a:r>
            <a:r>
              <a:rPr kumimoji="1" lang="ja-JP" altLang="en-US" sz="1500" b="1" baseline="0" dirty="0" smtClean="0">
                <a:solidFill>
                  <a:schemeClr val="tx1"/>
                </a:solidFill>
                <a:effectLst/>
              </a:rPr>
              <a:t>　浅井　慶子</a:t>
            </a:r>
            <a:endParaRPr kumimoji="1" lang="en-US" altLang="ja-JP" sz="1500" b="1" baseline="0" dirty="0" smtClean="0">
              <a:solidFill>
                <a:schemeClr val="tx1"/>
              </a:solidFill>
              <a:effectLst/>
            </a:endParaRPr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ts val="34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1" baseline="0" dirty="0" smtClean="0">
                <a:solidFill>
                  <a:schemeClr val="tx1"/>
                </a:solidFill>
                <a:effectLst/>
              </a:rPr>
              <a:t>　</a:t>
            </a:r>
            <a:r>
              <a:rPr kumimoji="1" lang="en-US" altLang="ja-JP" sz="1500" b="1" baseline="0" dirty="0" smtClean="0">
                <a:solidFill>
                  <a:schemeClr val="tx1"/>
                </a:solidFill>
                <a:effectLst/>
                <a:latin typeface="+mn-ea"/>
                <a:ea typeface="+mn-ea"/>
              </a:rPr>
              <a:t>(2) </a:t>
            </a:r>
            <a:r>
              <a:rPr kumimoji="1" lang="ja-JP" altLang="en-US" sz="1500" b="1" baseline="0" dirty="0" smtClean="0">
                <a:solidFill>
                  <a:schemeClr val="tx1"/>
                </a:solidFill>
                <a:effectLst/>
                <a:latin typeface="+mn-ea"/>
                <a:ea typeface="+mn-ea"/>
              </a:rPr>
              <a:t>「がん患者への緩和ケア－痛みのマネジメント（</a:t>
            </a:r>
            <a:r>
              <a:rPr kumimoji="1" lang="en-US" altLang="ja-JP" sz="1500" b="1" baseline="0" dirty="0" smtClean="0">
                <a:solidFill>
                  <a:schemeClr val="tx1"/>
                </a:solidFill>
                <a:effectLst/>
                <a:latin typeface="+mn-ea"/>
                <a:ea typeface="+mn-ea"/>
              </a:rPr>
              <a:t>ELNEC-J</a:t>
            </a:r>
            <a:r>
              <a:rPr kumimoji="1" lang="ja-JP" altLang="en-US" sz="1500" b="1" baseline="0" dirty="0" smtClean="0">
                <a:solidFill>
                  <a:schemeClr val="tx1"/>
                </a:solidFill>
                <a:effectLst/>
                <a:latin typeface="+mn-ea"/>
                <a:ea typeface="+mn-ea"/>
              </a:rPr>
              <a:t>　</a:t>
            </a:r>
            <a:r>
              <a:rPr kumimoji="1" lang="en-US" altLang="ja-JP" sz="1500" b="1" baseline="0" dirty="0" smtClean="0">
                <a:solidFill>
                  <a:schemeClr val="tx1"/>
                </a:solidFill>
                <a:effectLst/>
                <a:latin typeface="+mn-ea"/>
                <a:ea typeface="+mn-ea"/>
              </a:rPr>
              <a:t>M3)</a:t>
            </a:r>
            <a:r>
              <a:rPr kumimoji="1" lang="ja-JP" altLang="en-US" sz="1500" b="1" baseline="0" dirty="0" smtClean="0">
                <a:solidFill>
                  <a:schemeClr val="tx1"/>
                </a:solidFill>
                <a:effectLst/>
                <a:latin typeface="+mn-ea"/>
                <a:ea typeface="+mn-ea"/>
              </a:rPr>
              <a:t>」　</a:t>
            </a:r>
            <a:r>
              <a:rPr kumimoji="1" lang="ja-JP" altLang="en-US" sz="1000" dirty="0" smtClean="0">
                <a:solidFill>
                  <a:schemeClr val="tx1"/>
                </a:solidFill>
              </a:rPr>
              <a:t>（１８：４０～１９：２０）</a:t>
            </a:r>
          </a:p>
          <a:p>
            <a:pPr marL="0" algn="l">
              <a:lnSpc>
                <a:spcPct val="100000"/>
              </a:lnSpc>
              <a:spcBef>
                <a:spcPts val="342"/>
              </a:spcBef>
            </a:pPr>
            <a:r>
              <a:rPr kumimoji="1" lang="ja-JP" altLang="en-US" sz="1500" b="1" baseline="0" dirty="0" smtClean="0">
                <a:solidFill>
                  <a:schemeClr val="tx1"/>
                </a:solidFill>
                <a:effectLst/>
                <a:latin typeface="+mn-ea"/>
                <a:ea typeface="+mn-ea"/>
              </a:rPr>
              <a:t>　　　　　　   旭川医科大学医学部看護学科　         </a:t>
            </a:r>
            <a:r>
              <a:rPr kumimoji="1" lang="ja-JP" altLang="en-US" sz="1600" b="1" baseline="0" dirty="0" smtClean="0">
                <a:solidFill>
                  <a:schemeClr val="tx1"/>
                </a:solidFill>
                <a:effectLst/>
                <a:latin typeface="+mn-ea"/>
                <a:ea typeface="+mn-ea"/>
              </a:rPr>
              <a:t>    </a:t>
            </a:r>
            <a:r>
              <a:rPr kumimoji="1" lang="ja-JP" altLang="en-US" sz="1200" b="1" baseline="0" dirty="0" smtClean="0">
                <a:solidFill>
                  <a:schemeClr val="tx1"/>
                </a:solidFill>
                <a:effectLst/>
                <a:latin typeface="+mn-ea"/>
                <a:ea typeface="+mn-ea"/>
              </a:rPr>
              <a:t>教　授</a:t>
            </a:r>
            <a:r>
              <a:rPr kumimoji="1" lang="ja-JP" altLang="en-US" sz="1500" b="1" baseline="0" dirty="0" smtClean="0">
                <a:solidFill>
                  <a:schemeClr val="tx1"/>
                </a:solidFill>
                <a:effectLst/>
                <a:latin typeface="+mn-ea"/>
                <a:ea typeface="+mn-ea"/>
              </a:rPr>
              <a:t>　濵田　珠美</a:t>
            </a:r>
            <a:r>
              <a:rPr kumimoji="1" lang="ja-JP" altLang="en-US" sz="1500" b="1" baseline="0" dirty="0" smtClean="0">
                <a:solidFill>
                  <a:schemeClr val="tx1"/>
                </a:solidFill>
                <a:effectLst/>
              </a:rPr>
              <a:t>　</a:t>
            </a:r>
            <a:endParaRPr kumimoji="1" lang="en-US" altLang="ja-JP" sz="1500" b="1" baseline="0" dirty="0" smtClean="0">
              <a:solidFill>
                <a:schemeClr val="tx1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ts val="34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1" baseline="0" dirty="0" smtClean="0">
                <a:solidFill>
                  <a:schemeClr val="tx1"/>
                </a:solidFill>
                <a:effectLst/>
              </a:rPr>
              <a:t>３．「地域連携パスについて」　</a:t>
            </a:r>
            <a:r>
              <a:rPr kumimoji="1" lang="ja-JP" altLang="en-US" sz="1000" dirty="0" smtClean="0">
                <a:solidFill>
                  <a:schemeClr val="tx1"/>
                </a:solidFill>
              </a:rPr>
              <a:t>（１９：２０～１９：３０）</a:t>
            </a:r>
          </a:p>
          <a:p>
            <a:pPr marL="0" algn="l">
              <a:lnSpc>
                <a:spcPct val="100000"/>
              </a:lnSpc>
              <a:spcBef>
                <a:spcPts val="342"/>
              </a:spcBef>
            </a:pPr>
            <a:r>
              <a:rPr kumimoji="1" lang="ja-JP" altLang="en-US" sz="1500" b="1" baseline="0" dirty="0" smtClean="0">
                <a:solidFill>
                  <a:schemeClr val="tx1"/>
                </a:solidFill>
                <a:effectLst/>
              </a:rPr>
              <a:t>　　　　　　    旭川医科大学病院腫瘍センター　     </a:t>
            </a:r>
            <a:r>
              <a:rPr kumimoji="1" lang="ja-JP" altLang="en-US" sz="1400" b="1" baseline="0" dirty="0" smtClean="0">
                <a:solidFill>
                  <a:schemeClr val="tx1"/>
                </a:solidFill>
                <a:effectLst/>
              </a:rPr>
              <a:t>  </a:t>
            </a:r>
            <a:r>
              <a:rPr kumimoji="1" lang="ja-JP" altLang="en-US" sz="1500" b="1" baseline="0" dirty="0" smtClean="0">
                <a:solidFill>
                  <a:schemeClr val="tx1"/>
                </a:solidFill>
                <a:effectLst/>
              </a:rPr>
              <a:t>         </a:t>
            </a:r>
            <a:r>
              <a:rPr kumimoji="1" lang="ja-JP" altLang="en-US" sz="1200" b="1" baseline="0" dirty="0" smtClean="0">
                <a:solidFill>
                  <a:schemeClr val="tx1"/>
                </a:solidFill>
                <a:effectLst/>
              </a:rPr>
              <a:t>教　授</a:t>
            </a:r>
            <a:r>
              <a:rPr kumimoji="1" lang="ja-JP" altLang="en-US" sz="1500" b="1" baseline="0" dirty="0" smtClean="0">
                <a:solidFill>
                  <a:schemeClr val="tx1"/>
                </a:solidFill>
                <a:effectLst/>
              </a:rPr>
              <a:t>　鳥本　悦宏</a:t>
            </a:r>
            <a:endParaRPr kumimoji="1" lang="en-US" altLang="ja-JP" sz="1500" b="1" baseline="0" dirty="0" smtClean="0">
              <a:solidFill>
                <a:schemeClr val="tx1"/>
              </a:solidFill>
              <a:effectLst/>
            </a:endParaRPr>
          </a:p>
          <a:p>
            <a:pPr marL="0" algn="l">
              <a:lnSpc>
                <a:spcPct val="100000"/>
              </a:lnSpc>
              <a:spcBef>
                <a:spcPts val="342"/>
              </a:spcBef>
            </a:pPr>
            <a:r>
              <a:rPr kumimoji="1" lang="ja-JP" altLang="en-US" sz="1500" b="1" baseline="0" dirty="0" smtClean="0">
                <a:solidFill>
                  <a:schemeClr val="tx1"/>
                </a:solidFill>
                <a:effectLst/>
              </a:rPr>
              <a:t>４．閉　会</a:t>
            </a:r>
            <a:r>
              <a:rPr kumimoji="1" lang="ja-JP" altLang="en-US" sz="1200" b="1" baseline="0" dirty="0" smtClean="0">
                <a:solidFill>
                  <a:schemeClr val="tx1"/>
                </a:solidFill>
                <a:effectLst/>
              </a:rPr>
              <a:t>（１９：３０）</a:t>
            </a:r>
            <a:endParaRPr kumimoji="1" lang="en-US" altLang="ja-JP" sz="1200" b="1" baseline="0" dirty="0" smtClean="0">
              <a:solidFill>
                <a:schemeClr val="tx1"/>
              </a:solidFill>
              <a:effectLst/>
            </a:endParaRPr>
          </a:p>
        </p:txBody>
      </p:sp>
      <p:sp>
        <p:nvSpPr>
          <p:cNvPr id="39" name="テキスト ボックス 38"/>
          <p:cNvSpPr txBox="1"/>
          <p:nvPr userDrawn="1"/>
        </p:nvSpPr>
        <p:spPr>
          <a:xfrm>
            <a:off x="525555" y="8310933"/>
            <a:ext cx="6666867" cy="1454412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r>
              <a:rPr kumimoji="1" lang="ja-JP" altLang="en-US" sz="1000" dirty="0" smtClean="0"/>
              <a:t>■参加対象／医師、薬剤師、看護師、診療放射線技師など、がん医療に携わる大学・医療関係者</a:t>
            </a:r>
            <a:endParaRPr kumimoji="1" lang="en-US" altLang="ja-JP" sz="1000" dirty="0" smtClean="0"/>
          </a:p>
          <a:p>
            <a:r>
              <a:rPr kumimoji="1" lang="ja-JP" altLang="en-US" sz="1000" dirty="0" smtClean="0"/>
              <a:t>■申込期限／平成２５年１月２５日（金）</a:t>
            </a:r>
            <a:endParaRPr kumimoji="1" lang="en-US" altLang="ja-JP" sz="1000" dirty="0" smtClean="0"/>
          </a:p>
          <a:p>
            <a:pPr>
              <a:spcBef>
                <a:spcPts val="684"/>
              </a:spcBef>
            </a:pPr>
            <a:r>
              <a:rPr kumimoji="1" lang="ja-JP" altLang="en-US" sz="1000" dirty="0" smtClean="0"/>
              <a:t>■</a:t>
            </a:r>
            <a:r>
              <a:rPr kumimoji="1" lang="ja-JP" altLang="en-US" sz="1000" b="1" dirty="0" smtClean="0"/>
              <a:t>北海道医師会認定生涯教育講座</a:t>
            </a:r>
            <a:endParaRPr kumimoji="1" lang="en-US" altLang="ja-JP" sz="1000" b="1" dirty="0" smtClean="0"/>
          </a:p>
          <a:p>
            <a:r>
              <a:rPr kumimoji="1" lang="ja-JP" altLang="en-US" sz="1000" dirty="0" smtClean="0"/>
              <a:t>　</a:t>
            </a:r>
            <a:r>
              <a:rPr kumimoji="1" lang="ja-JP" altLang="en-US" sz="1000" baseline="0" dirty="0" smtClean="0"/>
              <a:t>  </a:t>
            </a:r>
            <a:r>
              <a:rPr kumimoji="1" lang="ja-JP" altLang="en-US" sz="1000" dirty="0" smtClean="0"/>
              <a:t>本セミナーは北海道医師会の承諾を得て、「北海道医師会認定生涯教育講座（１単位）」として開催されます。</a:t>
            </a:r>
            <a:endParaRPr kumimoji="1" lang="en-US" altLang="ja-JP" sz="1000" dirty="0" smtClean="0"/>
          </a:p>
          <a:p>
            <a:pPr>
              <a:spcBef>
                <a:spcPts val="684"/>
              </a:spcBef>
            </a:pPr>
            <a:r>
              <a:rPr kumimoji="1" lang="ja-JP" altLang="en-US" sz="900" dirty="0" smtClean="0"/>
              <a:t>主催／がんプロフェッショナル養成基盤推進ボード（札幌医科大学・北海道大学・旭川医科大学・北海道医療大学）</a:t>
            </a:r>
            <a:endParaRPr kumimoji="1" lang="en-US" altLang="ja-JP" sz="900" dirty="0" smtClean="0"/>
          </a:p>
          <a:p>
            <a:r>
              <a:rPr kumimoji="1" lang="ja-JP" altLang="en-US" sz="900" dirty="0" smtClean="0"/>
              <a:t>共催／社会福祉法人北海道社会事業協会</a:t>
            </a:r>
            <a:r>
              <a:rPr kumimoji="1" lang="ja-JP" altLang="en-US" sz="900" baseline="0" dirty="0" smtClean="0"/>
              <a:t> 富良野病院</a:t>
            </a:r>
            <a:endParaRPr kumimoji="1" lang="en-US" altLang="ja-JP" sz="900" dirty="0" smtClean="0"/>
          </a:p>
          <a:p>
            <a:r>
              <a:rPr kumimoji="1" lang="ja-JP" altLang="en-US" sz="900" dirty="0" smtClean="0"/>
              <a:t>後援／北海道医師会（北海道医師会認定生涯教育講座）、富良野医師会、北海道看護協会、北海道病院薬剤師会、北海道放射線技師会</a:t>
            </a:r>
            <a:endParaRPr kumimoji="1" lang="ja-JP" altLang="en-US" sz="900" dirty="0"/>
          </a:p>
        </p:txBody>
      </p:sp>
      <p:sp>
        <p:nvSpPr>
          <p:cNvPr id="41" name="角丸四角形 40"/>
          <p:cNvSpPr/>
          <p:nvPr userDrawn="1"/>
        </p:nvSpPr>
        <p:spPr>
          <a:xfrm>
            <a:off x="630682" y="9750714"/>
            <a:ext cx="1508451" cy="673675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B66D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r>
              <a:rPr kumimoji="1" lang="ja-JP" altLang="en-US" sz="1600" b="1" dirty="0" smtClean="0"/>
              <a:t>申込先及び</a:t>
            </a:r>
            <a:endParaRPr kumimoji="1" lang="en-US" altLang="ja-JP" sz="1600" b="1" dirty="0" smtClean="0"/>
          </a:p>
          <a:p>
            <a:pPr algn="ctr"/>
            <a:r>
              <a:rPr kumimoji="1" lang="ja-JP" altLang="en-US" sz="1600" b="1" dirty="0" smtClean="0"/>
              <a:t>問い合わせ先</a:t>
            </a:r>
            <a:endParaRPr kumimoji="1" lang="ja-JP" altLang="en-US" sz="1600" b="1" dirty="0"/>
          </a:p>
        </p:txBody>
      </p:sp>
      <p:sp>
        <p:nvSpPr>
          <p:cNvPr id="42" name="テキスト ボックス 41"/>
          <p:cNvSpPr txBox="1"/>
          <p:nvPr userDrawn="1"/>
        </p:nvSpPr>
        <p:spPr>
          <a:xfrm>
            <a:off x="2261974" y="9691631"/>
            <a:ext cx="4534463" cy="782433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r>
              <a:rPr kumimoji="1" lang="ja-JP" altLang="en-US" sz="1600" dirty="0" smtClean="0"/>
              <a:t>旭川医科大学教務部学生支援課（担当：岡崎）</a:t>
            </a:r>
            <a:endParaRPr kumimoji="1" lang="en-US" altLang="ja-JP" sz="1600" dirty="0" smtClean="0"/>
          </a:p>
          <a:p>
            <a:r>
              <a:rPr kumimoji="1" lang="ja-JP" altLang="en-US" sz="1400" dirty="0" smtClean="0"/>
              <a:t>ＴＥＬ　０１６６</a:t>
            </a:r>
            <a:r>
              <a:rPr kumimoji="1" lang="en-US" altLang="ja-JP" sz="1400" dirty="0" smtClean="0"/>
              <a:t>‐</a:t>
            </a:r>
            <a:r>
              <a:rPr kumimoji="1" lang="ja-JP" altLang="en-US" sz="1400" dirty="0" smtClean="0"/>
              <a:t>６８</a:t>
            </a:r>
            <a:r>
              <a:rPr kumimoji="1" lang="en-US" altLang="ja-JP" sz="1400" dirty="0" smtClean="0"/>
              <a:t>‐</a:t>
            </a:r>
            <a:r>
              <a:rPr kumimoji="1" lang="ja-JP" altLang="en-US" sz="1400" dirty="0" smtClean="0"/>
              <a:t>２２０２（直通）　ＦＡＸ　０１６６</a:t>
            </a:r>
            <a:r>
              <a:rPr kumimoji="1" lang="en-US" altLang="ja-JP" sz="1400" dirty="0" smtClean="0"/>
              <a:t>‐</a:t>
            </a:r>
            <a:r>
              <a:rPr kumimoji="1" lang="ja-JP" altLang="en-US" sz="1400" dirty="0" smtClean="0"/>
              <a:t>６８</a:t>
            </a:r>
            <a:r>
              <a:rPr kumimoji="1" lang="en-US" altLang="ja-JP" sz="1400" dirty="0" smtClean="0"/>
              <a:t>‐</a:t>
            </a:r>
            <a:r>
              <a:rPr kumimoji="1" lang="ja-JP" altLang="en-US" sz="1400" dirty="0" smtClean="0"/>
              <a:t>２２１９</a:t>
            </a:r>
            <a:endParaRPr kumimoji="1" lang="en-US" altLang="ja-JP" sz="1400" dirty="0" smtClean="0"/>
          </a:p>
          <a:p>
            <a:r>
              <a:rPr kumimoji="1" lang="ja-JP" altLang="en-US" sz="1400" dirty="0" smtClean="0"/>
              <a:t>Ｅ</a:t>
            </a:r>
            <a:r>
              <a:rPr kumimoji="1" lang="en-US" altLang="ja-JP" sz="1400" dirty="0" smtClean="0"/>
              <a:t>‐</a:t>
            </a:r>
            <a:r>
              <a:rPr kumimoji="1" lang="ja-JP" altLang="en-US" sz="1400" dirty="0" smtClean="0"/>
              <a:t>ｍａｉｌ：</a:t>
            </a:r>
            <a:r>
              <a:rPr kumimoji="1" lang="en-US" altLang="ja-JP" sz="14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amc.gp-gan@jimu.asahikawa-med.ac.jp</a:t>
            </a:r>
            <a:endParaRPr kumimoji="1" lang="ja-JP" altLang="en-US" sz="1400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314835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4717" y="5157025"/>
            <a:ext cx="5885266" cy="2292150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4717" y="7449174"/>
            <a:ext cx="5885266" cy="1343177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512CE-F4BF-4CC5-84B2-CDAD97255D5D}" type="datetimeFigureOut">
              <a:rPr kumimoji="1" lang="ja-JP" altLang="en-US" smtClean="0"/>
              <a:t>2013/12/25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6870-B01F-48D0-B671-56B9EC4751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512CE-F4BF-4CC5-84B2-CDAD97255D5D}" type="datetimeFigureOut">
              <a:rPr kumimoji="1" lang="ja-JP" altLang="en-US" smtClean="0"/>
              <a:t>2013/12/25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6870-B01F-48D0-B671-56B9EC4751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4718" y="5158936"/>
            <a:ext cx="5885264" cy="229024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4718" y="7449175"/>
            <a:ext cx="5885264" cy="134158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512CE-F4BF-4CC5-84B2-CDAD97255D5D}" type="datetimeFigureOut">
              <a:rPr kumimoji="1" lang="ja-JP" altLang="en-US" smtClean="0"/>
              <a:t>2013/12/25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6870-B01F-48D0-B671-56B9EC4751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4719" y="1053630"/>
            <a:ext cx="5890144" cy="1441496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4718" y="2821868"/>
            <a:ext cx="2870433" cy="6317029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56113" y="2821868"/>
            <a:ext cx="2868750" cy="6317030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512CE-F4BF-4CC5-84B2-CDAD97255D5D}" type="datetimeFigureOut">
              <a:rPr kumimoji="1" lang="ja-JP" altLang="en-US" smtClean="0"/>
              <a:t>2013/12/25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6870-B01F-48D0-B671-56B9EC4751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860" y="2826823"/>
            <a:ext cx="2590290" cy="89854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4718" y="3725366"/>
            <a:ext cx="2870433" cy="541353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35768" y="2826823"/>
            <a:ext cx="2590774" cy="89854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56112" y="3725366"/>
            <a:ext cx="2870431" cy="541353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512CE-F4BF-4CC5-84B2-CDAD97255D5D}" type="datetimeFigureOut">
              <a:rPr kumimoji="1" lang="ja-JP" altLang="en-US" smtClean="0"/>
              <a:t>2013/12/25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6870-B01F-48D0-B671-56B9EC4751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512CE-F4BF-4CC5-84B2-CDAD97255D5D}" type="datetimeFigureOut">
              <a:rPr kumimoji="1" lang="ja-JP" altLang="en-US" smtClean="0"/>
              <a:t>2013/12/25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6870-B01F-48D0-B671-56B9EC4751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512CE-F4BF-4CC5-84B2-CDAD97255D5D}" type="datetimeFigureOut">
              <a:rPr kumimoji="1" lang="ja-JP" altLang="en-US" smtClean="0"/>
              <a:t>2013/12/25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6870-B01F-48D0-B671-56B9EC4751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78064" y="428232"/>
            <a:ext cx="6805137" cy="1782233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4" y="2495130"/>
            <a:ext cx="6805137" cy="7057150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78064" y="9911200"/>
            <a:ext cx="1764295" cy="569325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F512CE-F4BF-4CC5-84B2-CDAD97255D5D}" type="datetimeFigureOut">
              <a:rPr kumimoji="1" lang="ja-JP" altLang="en-US" smtClean="0"/>
              <a:t>2013/12/25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83432" y="9911200"/>
            <a:ext cx="2394400" cy="569325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18906" y="9911200"/>
            <a:ext cx="1764295" cy="569325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46870-B01F-48D0-B671-56B9EC4751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025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</p:sldLayoutIdLst>
  <p:timing>
    <p:tnLst>
      <p:par>
        <p:cTn id="1" dur="indefinite" restart="never" nodeType="tmRoot"/>
      </p:par>
    </p:tnLst>
  </p:timing>
  <p:txStyles>
    <p:titleStyle>
      <a:lvl1pPr algn="ctr" defTabSz="1043056" rtl="0" eaLnBrk="1" latinLnBrk="0" hangingPunct="1">
        <a:spcBef>
          <a:spcPct val="0"/>
        </a:spcBef>
        <a:buNone/>
        <a:defRPr kumimoji="1"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itchFamily="34" charset="0"/>
        <a:buChar char="–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itchFamily="34" charset="0"/>
        <a:buChar char="–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itchFamily="34" charset="0"/>
        <a:buChar char="»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5423010" y="103409"/>
            <a:ext cx="2129715" cy="10598390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4718" y="1053630"/>
            <a:ext cx="5891826" cy="14414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4718" y="2818145"/>
            <a:ext cx="5891825" cy="63172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23103" y="9280415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F512CE-F4BF-4CC5-84B2-CDAD97255D5D}" type="datetimeFigureOut">
              <a:rPr kumimoji="1" lang="ja-JP" altLang="en-US" smtClean="0"/>
              <a:t>2013/12/25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76535" y="9280415"/>
            <a:ext cx="4346568" cy="5693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3537" y="9280415"/>
            <a:ext cx="502998" cy="5693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46870-B01F-48D0-B671-56B9EC4751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66" r:id="rId1"/>
    <p:sldLayoutId id="2147483867" r:id="rId2"/>
    <p:sldLayoutId id="2147483868" r:id="rId3"/>
    <p:sldLayoutId id="2147483869" r:id="rId4"/>
    <p:sldLayoutId id="2147483870" r:id="rId5"/>
    <p:sldLayoutId id="2147483871" r:id="rId6"/>
    <p:sldLayoutId id="2147483872" r:id="rId7"/>
    <p:sldLayoutId id="2147483873" r:id="rId8"/>
    <p:sldLayoutId id="2147483874" r:id="rId9"/>
    <p:sldLayoutId id="2147483875" r:id="rId10"/>
    <p:sldLayoutId id="2147483876" r:id="rId11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CAAE0"/>
            </a:gs>
            <a:gs pos="100000">
              <a:srgbClr val="EBF0F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534663" y="321769"/>
            <a:ext cx="6491936" cy="351546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ja-JP" altLang="en-US" sz="1600" b="1" dirty="0"/>
              <a:t>文部科学省「がんプロフェッショナル養成基盤推進プラン」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00553" y="673315"/>
            <a:ext cx="7160156" cy="397712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 prst="relaxedInset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ja-JP" altLang="en-US" sz="1900" b="1" spc="-160" dirty="0">
                <a:ln w="57150">
                  <a:noFill/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北海道がん医療を担う医療人養成プログラム</a:t>
            </a:r>
            <a:r>
              <a:rPr lang="ja-JP" altLang="en-US" sz="1500" b="1" spc="-160" dirty="0">
                <a:ln w="57150">
                  <a:noFill/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（インテンシブコース）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01106" y="1895238"/>
            <a:ext cx="4944409" cy="1982762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r>
              <a:rPr lang="ja-JP" altLang="en-US" sz="1200" b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～目　的～</a:t>
            </a:r>
            <a:endParaRPr lang="en-US" altLang="ja-JP" sz="1200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r>
              <a:rPr lang="ja-JP" altLang="en-US" sz="1100" dirty="0">
                <a:solidFill>
                  <a:schemeClr val="bg1">
                    <a:lumMod val="85000"/>
                    <a:lumOff val="15000"/>
                  </a:schemeClr>
                </a:solidFill>
                <a:latin typeface="ＭＳ ゴシック" pitchFamily="49" charset="-128"/>
                <a:ea typeface="ＭＳ ゴシック" pitchFamily="49" charset="-128"/>
              </a:rPr>
              <a:t>　札幌医科大学、北海道大学、旭川医科大学及び北海道医療大学の４大学では、「北海道がん医療を担う医療人養成プログラム」において、地域がん診療ができるチーム連携能力の高いがん専門医療人を育成する目的で、インテンシブコースを設定しております。</a:t>
            </a:r>
            <a:endParaRPr lang="en-US" altLang="ja-JP" sz="1100" dirty="0">
              <a:solidFill>
                <a:schemeClr val="bg1">
                  <a:lumMod val="85000"/>
                  <a:lumOff val="15000"/>
                </a:schemeClr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ja-JP" altLang="en-US" sz="1100" dirty="0">
                <a:solidFill>
                  <a:schemeClr val="bg1">
                    <a:lumMod val="85000"/>
                    <a:lumOff val="15000"/>
                  </a:schemeClr>
                </a:solidFill>
                <a:latin typeface="ＭＳ ゴシック" pitchFamily="49" charset="-128"/>
                <a:ea typeface="ＭＳ ゴシック" pitchFamily="49" charset="-128"/>
              </a:rPr>
              <a:t>　今回、インテンシブコースの事業として、「特別セミナー」を開催し、薬物療法・外科療法・緩和療法などの専門的治療などに関する説明を行います。</a:t>
            </a:r>
            <a:endParaRPr lang="en-US" altLang="ja-JP" sz="1100" dirty="0">
              <a:solidFill>
                <a:schemeClr val="bg1">
                  <a:lumMod val="85000"/>
                  <a:lumOff val="15000"/>
                </a:schemeClr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ja-JP" altLang="en-US" sz="1100" dirty="0">
                <a:solidFill>
                  <a:schemeClr val="bg1">
                    <a:lumMod val="85000"/>
                    <a:lumOff val="15000"/>
                  </a:schemeClr>
                </a:solidFill>
                <a:latin typeface="ＭＳ ゴシック" pitchFamily="49" charset="-128"/>
                <a:ea typeface="ＭＳ ゴシック" pitchFamily="49" charset="-128"/>
              </a:rPr>
              <a:t>　なお、本セミナーは、チーム医療の重要性に着目し、医師のほか、薬剤師や看護師、診療放射線技師など、がん医療に携わる大学・医療関係者を対象としております。</a:t>
            </a:r>
          </a:p>
        </p:txBody>
      </p:sp>
      <p:sp>
        <p:nvSpPr>
          <p:cNvPr id="6" name="円/楕円 5"/>
          <p:cNvSpPr/>
          <p:nvPr/>
        </p:nvSpPr>
        <p:spPr>
          <a:xfrm>
            <a:off x="5345514" y="1986665"/>
            <a:ext cx="1587667" cy="1684000"/>
          </a:xfrm>
          <a:prstGeom prst="ellipse">
            <a:avLst/>
          </a:prstGeom>
          <a:solidFill>
            <a:srgbClr val="FF6600"/>
          </a:solidFill>
          <a:ln w="63500">
            <a:solidFill>
              <a:srgbClr val="B66D3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en-US" altLang="ja-JP" sz="1600" b="1" dirty="0"/>
          </a:p>
          <a:p>
            <a:pPr algn="ctr"/>
            <a:r>
              <a:rPr lang="ja-JP" altLang="en-US" sz="3600" b="1" spc="-114" dirty="0" smtClean="0">
                <a:latin typeface="ＭＳ Ｐゴシック" pitchFamily="50" charset="-128"/>
                <a:ea typeface="ＭＳ Ｐゴシック" pitchFamily="50" charset="-128"/>
              </a:rPr>
              <a:t>無料</a:t>
            </a:r>
            <a:endParaRPr lang="en-US" altLang="ja-JP" sz="3600" b="1" spc="-114" dirty="0">
              <a:latin typeface="ＭＳ Ｐゴシック" pitchFamily="50" charset="-128"/>
              <a:ea typeface="ＭＳ Ｐゴシック" pitchFamily="50" charset="-128"/>
            </a:endParaRPr>
          </a:p>
          <a:p>
            <a:pPr algn="ctr"/>
            <a:endParaRPr lang="en-US" altLang="ja-JP" sz="1400" b="1" dirty="0"/>
          </a:p>
          <a:p>
            <a:pPr algn="ctr"/>
            <a:r>
              <a:rPr lang="en-US" altLang="ja-JP" sz="3200" b="1" dirty="0">
                <a:latin typeface="ＭＳ Ｐゴシック" pitchFamily="50" charset="-128"/>
                <a:ea typeface="ＭＳ Ｐゴシック" pitchFamily="50" charset="-128"/>
              </a:rPr>
              <a:t>90</a:t>
            </a:r>
            <a:r>
              <a:rPr lang="ja-JP" altLang="en-US" sz="1800" b="1" dirty="0">
                <a:latin typeface="ＭＳ Ｐゴシック" pitchFamily="50" charset="-128"/>
                <a:ea typeface="ＭＳ Ｐゴシック" pitchFamily="50" charset="-128"/>
              </a:rPr>
              <a:t>名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543906" y="2048142"/>
            <a:ext cx="1190882" cy="382324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ja-JP" altLang="en-US" sz="1800" b="1" dirty="0">
                <a:latin typeface="ＭＳ Ｐゴシック" pitchFamily="50" charset="-128"/>
                <a:ea typeface="ＭＳ Ｐゴシック" pitchFamily="50" charset="-128"/>
              </a:rPr>
              <a:t>参加料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543906" y="2896053"/>
            <a:ext cx="1190882" cy="351546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ja-JP" altLang="en-US" sz="1600" b="1" dirty="0">
                <a:latin typeface="ＭＳ Ｐゴシック" pitchFamily="50" charset="-128"/>
                <a:ea typeface="ＭＳ Ｐゴシック" pitchFamily="50" charset="-128"/>
              </a:rPr>
              <a:t>参加定員</a:t>
            </a:r>
          </a:p>
        </p:txBody>
      </p:sp>
      <p:cxnSp>
        <p:nvCxnSpPr>
          <p:cNvPr id="10" name="直線コネクタ 9"/>
          <p:cNvCxnSpPr/>
          <p:nvPr/>
        </p:nvCxnSpPr>
        <p:spPr>
          <a:xfrm>
            <a:off x="5424897" y="2886619"/>
            <a:ext cx="14289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円/楕円 10"/>
          <p:cNvSpPr/>
          <p:nvPr/>
        </p:nvSpPr>
        <p:spPr>
          <a:xfrm>
            <a:off x="518866" y="4213175"/>
            <a:ext cx="793833" cy="842000"/>
          </a:xfrm>
          <a:prstGeom prst="ellipse">
            <a:avLst/>
          </a:prstGeom>
          <a:solidFill>
            <a:srgbClr val="FF6600"/>
          </a:solidFill>
          <a:ln w="38100">
            <a:solidFill>
              <a:srgbClr val="B66D3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ja-JP" altLang="en-US" sz="18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19583" y="4419639"/>
            <a:ext cx="992402" cy="428490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kumimoji="1" lang="ja-JP" altLang="en-US" b="1" dirty="0" smtClean="0">
                <a:latin typeface="ＭＳ Ｐゴシック" pitchFamily="50" charset="-128"/>
                <a:ea typeface="ＭＳ Ｐゴシック" pitchFamily="50" charset="-128"/>
              </a:rPr>
              <a:t>日 時</a:t>
            </a:r>
            <a:endParaRPr kumimoji="1" lang="ja-JP" altLang="en-US" b="1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3" name="円/楕円 12"/>
          <p:cNvSpPr/>
          <p:nvPr/>
        </p:nvSpPr>
        <p:spPr>
          <a:xfrm>
            <a:off x="3134847" y="4197096"/>
            <a:ext cx="793833" cy="842000"/>
          </a:xfrm>
          <a:prstGeom prst="ellipse">
            <a:avLst/>
          </a:prstGeom>
          <a:solidFill>
            <a:srgbClr val="FF6600"/>
          </a:solidFill>
          <a:ln w="38100">
            <a:solidFill>
              <a:srgbClr val="B66D3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ja-JP" altLang="en-US" sz="18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035562" y="4419639"/>
            <a:ext cx="992402" cy="428490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kumimoji="1" lang="ja-JP" altLang="en-US" b="1" dirty="0" smtClean="0">
                <a:latin typeface="ＭＳ Ｐゴシック" pitchFamily="50" charset="-128"/>
                <a:ea typeface="ＭＳ Ｐゴシック" pitchFamily="50" charset="-128"/>
              </a:rPr>
              <a:t>場 所</a:t>
            </a:r>
            <a:endParaRPr kumimoji="1" lang="ja-JP" altLang="en-US" b="1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275862" y="4254691"/>
            <a:ext cx="1885652" cy="951710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r>
              <a:rPr lang="ja-JP" altLang="en-US" sz="39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２</a:t>
            </a:r>
            <a:r>
              <a:rPr kumimoji="1" lang="ja-JP" altLang="en-US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月</a:t>
            </a:r>
            <a:r>
              <a:rPr lang="ja-JP" altLang="en-US" sz="39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２０</a:t>
            </a:r>
            <a:r>
              <a:rPr kumimoji="1" lang="ja-JP" altLang="en-US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日</a:t>
            </a:r>
            <a:endParaRPr kumimoji="1" lang="en-US" altLang="ja-JP" b="1" dirty="0" smtClean="0">
              <a:solidFill>
                <a:schemeClr val="bg1">
                  <a:lumMod val="85000"/>
                  <a:lumOff val="15000"/>
                </a:schemeClr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sz="16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 </a:t>
            </a:r>
            <a:r>
              <a:rPr lang="ja-JP" altLang="en-US" sz="15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１８：００～</a:t>
            </a:r>
            <a:r>
              <a:rPr lang="ja-JP" altLang="en-US" sz="15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１９：００</a:t>
            </a:r>
            <a:endParaRPr lang="ja-JP" altLang="en-US" sz="1500" b="1" dirty="0">
              <a:solidFill>
                <a:schemeClr val="bg1">
                  <a:lumMod val="85000"/>
                  <a:lumOff val="15000"/>
                </a:schemeClr>
              </a:solidFill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276402" y="4073265"/>
            <a:ext cx="1396115" cy="428490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kumimoji="1" lang="ja-JP" altLang="en-US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平成２６年</a:t>
            </a:r>
            <a:endParaRPr kumimoji="1" lang="ja-JP" altLang="en-US" b="1" dirty="0">
              <a:solidFill>
                <a:schemeClr val="bg1">
                  <a:lumMod val="85000"/>
                  <a:lumOff val="15000"/>
                </a:schemeClr>
              </a:solidFill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7" name="円/楕円 16"/>
          <p:cNvSpPr/>
          <p:nvPr/>
        </p:nvSpPr>
        <p:spPr>
          <a:xfrm>
            <a:off x="2696130" y="4375773"/>
            <a:ext cx="216000" cy="216000"/>
          </a:xfrm>
          <a:prstGeom prst="ellipse">
            <a:avLst/>
          </a:prstGeom>
          <a:solidFill>
            <a:schemeClr val="bg1">
              <a:lumMod val="85000"/>
              <a:lumOff val="15000"/>
            </a:schemeClr>
          </a:solidFill>
          <a:ln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r>
              <a:rPr lang="ja-JP" altLang="en-US" sz="1400" b="1" dirty="0">
                <a:solidFill>
                  <a:schemeClr val="tx1"/>
                </a:solidFill>
              </a:rPr>
              <a:t>木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922012" y="4096910"/>
            <a:ext cx="3639251" cy="1041478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r>
              <a:rPr lang="ja-JP" altLang="en-US" sz="23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富良野協会</a:t>
            </a:r>
            <a:r>
              <a:rPr lang="ja-JP" altLang="en-US" sz="23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病院</a:t>
            </a:r>
            <a:r>
              <a:rPr lang="ja-JP" altLang="en-US" sz="12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　</a:t>
            </a:r>
            <a:r>
              <a:rPr lang="ja-JP" altLang="en-US" sz="15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３階</a:t>
            </a:r>
            <a:r>
              <a:rPr lang="ja-JP" altLang="en-US" sz="15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「講堂」</a:t>
            </a:r>
            <a:endParaRPr lang="en-US" altLang="ja-JP" sz="1500" b="1" dirty="0">
              <a:solidFill>
                <a:schemeClr val="bg1">
                  <a:lumMod val="85000"/>
                  <a:lumOff val="15000"/>
                </a:schemeClr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>
              <a:spcBef>
                <a:spcPts val="684"/>
              </a:spcBef>
            </a:pPr>
            <a:r>
              <a:rPr lang="ja-JP" altLang="en-US" sz="16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 富良野市住吉町１番３０号</a:t>
            </a:r>
            <a:endParaRPr lang="en-US" altLang="ja-JP" sz="1600" b="1" dirty="0">
              <a:solidFill>
                <a:schemeClr val="bg1">
                  <a:lumMod val="85000"/>
                  <a:lumOff val="15000"/>
                </a:schemeClr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sz="16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 ＴＥＬ　０１６７</a:t>
            </a:r>
            <a:r>
              <a:rPr lang="en-US" altLang="ja-JP" sz="16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‐</a:t>
            </a:r>
            <a:r>
              <a:rPr lang="ja-JP" altLang="en-US" sz="16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２３</a:t>
            </a:r>
            <a:r>
              <a:rPr lang="en-US" altLang="ja-JP" sz="16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‐</a:t>
            </a:r>
            <a:r>
              <a:rPr lang="ja-JP" altLang="en-US" sz="16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２１８１（代表）</a:t>
            </a:r>
          </a:p>
        </p:txBody>
      </p:sp>
      <p:sp>
        <p:nvSpPr>
          <p:cNvPr id="18" name="角丸四角形 17"/>
          <p:cNvSpPr/>
          <p:nvPr/>
        </p:nvSpPr>
        <p:spPr>
          <a:xfrm>
            <a:off x="534664" y="5418708"/>
            <a:ext cx="6491937" cy="2736303"/>
          </a:xfrm>
          <a:prstGeom prst="roundRect">
            <a:avLst>
              <a:gd name="adj" fmla="val 3973"/>
            </a:avLst>
          </a:prstGeom>
          <a:ln w="34925">
            <a:solidFill>
              <a:srgbClr val="FF993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4306" tIns="52153" rIns="104306" bIns="52153" rtlCol="0" anchor="ctr"/>
          <a:lstStyle/>
          <a:p>
            <a:r>
              <a:rPr lang="ja-JP" altLang="en-US" sz="1600" b="1" u="sng" dirty="0">
                <a:solidFill>
                  <a:srgbClr val="FF3300"/>
                </a:solidFill>
                <a:latin typeface="ＭＳ Ｐゴシック" pitchFamily="50" charset="-128"/>
                <a:ea typeface="ＭＳ Ｐゴシック" pitchFamily="50" charset="-128"/>
              </a:rPr>
              <a:t>プログラム</a:t>
            </a:r>
            <a:endParaRPr lang="en-US" altLang="ja-JP" sz="1600" b="1" u="sng" dirty="0">
              <a:solidFill>
                <a:srgbClr val="FF3300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>
              <a:spcBef>
                <a:spcPts val="228"/>
              </a:spcBef>
            </a:pPr>
            <a:r>
              <a:rPr lang="ja-JP" altLang="en-US" sz="1600" b="1" dirty="0" smtClean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１．開</a:t>
            </a:r>
            <a:r>
              <a:rPr lang="ja-JP" altLang="en-US" sz="1600" b="1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　会 </a:t>
            </a:r>
            <a:r>
              <a:rPr lang="ja-JP" altLang="en-US" sz="1300" b="1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（１８：００）</a:t>
            </a:r>
            <a:endParaRPr lang="en-US" altLang="ja-JP" sz="1300" b="1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>
              <a:spcBef>
                <a:spcPts val="228"/>
              </a:spcBef>
            </a:pPr>
            <a:r>
              <a:rPr lang="ja-JP" altLang="en-US" sz="1600" b="1" dirty="0" smtClean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２．特別</a:t>
            </a:r>
            <a:r>
              <a:rPr lang="ja-JP" altLang="en-US" sz="1600" b="1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セミナー</a:t>
            </a:r>
            <a:endParaRPr lang="en-US" altLang="ja-JP" sz="1600" b="1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>
              <a:spcBef>
                <a:spcPts val="228"/>
              </a:spcBef>
            </a:pPr>
            <a:r>
              <a:rPr lang="ja-JP" altLang="en-US" sz="16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　</a:t>
            </a:r>
            <a:r>
              <a:rPr lang="ja-JP" altLang="en-US" sz="12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◆</a:t>
            </a:r>
            <a:r>
              <a:rPr lang="en-US" altLang="ja-JP" sz="16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 </a:t>
            </a:r>
            <a:r>
              <a:rPr lang="ja-JP" altLang="en-US" sz="1700" b="1" spc="-100" dirty="0" smtClean="0">
                <a:solidFill>
                  <a:srgbClr val="0000FF"/>
                </a:solidFill>
                <a:latin typeface="ＭＳ Ｐゴシック" pitchFamily="50" charset="-128"/>
                <a:ea typeface="ＭＳ Ｐゴシック" pitchFamily="50" charset="-128"/>
              </a:rPr>
              <a:t>当科における肝胆膵外科領域での腹腔鏡手術の現状</a:t>
            </a:r>
            <a:r>
              <a:rPr lang="ja-JP" altLang="en-US" sz="1700" dirty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　</a:t>
            </a:r>
            <a:r>
              <a:rPr lang="ja-JP" altLang="en-US" sz="12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（</a:t>
            </a:r>
            <a:r>
              <a:rPr lang="en-US" altLang="ja-JP" sz="12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18</a:t>
            </a:r>
            <a:r>
              <a:rPr lang="ja-JP" altLang="en-US" sz="12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：</a:t>
            </a:r>
            <a:r>
              <a:rPr lang="en-US" altLang="ja-JP" sz="12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00</a:t>
            </a:r>
            <a:r>
              <a:rPr lang="ja-JP" altLang="en-US" sz="12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～</a:t>
            </a:r>
            <a:r>
              <a:rPr lang="en-US" altLang="ja-JP" sz="12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18</a:t>
            </a:r>
            <a:r>
              <a:rPr lang="ja-JP" altLang="en-US" sz="1200" dirty="0" smtClean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：</a:t>
            </a:r>
            <a:r>
              <a:rPr lang="en-US" altLang="ja-JP" sz="1200" dirty="0" smtClean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30</a:t>
            </a:r>
            <a:r>
              <a:rPr lang="ja-JP" altLang="en-US" sz="12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）</a:t>
            </a:r>
            <a:endParaRPr lang="en-US" altLang="ja-JP" sz="1200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>
              <a:spcBef>
                <a:spcPts val="228"/>
              </a:spcBef>
            </a:pPr>
            <a:r>
              <a:rPr lang="ja-JP" altLang="en-US" sz="1600" b="1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　　　</a:t>
            </a:r>
            <a:r>
              <a:rPr lang="ja-JP" altLang="en-US" sz="1600" b="1" dirty="0" smtClean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  </a:t>
            </a:r>
            <a:r>
              <a:rPr lang="ja-JP" altLang="en-US" sz="1400" b="1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旭川医科大学医学部医学科地域がん診療連携講座</a:t>
            </a:r>
            <a:endParaRPr lang="en-US" altLang="ja-JP" sz="1400" b="1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>
              <a:spcBef>
                <a:spcPts val="228"/>
              </a:spcBef>
            </a:pPr>
            <a:r>
              <a:rPr lang="ja-JP" altLang="en-US" sz="1600" b="1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　　　　　　　　　　　　　　　　　　　　　　　　　　　　</a:t>
            </a:r>
            <a:r>
              <a:rPr lang="ja-JP" altLang="en-US" sz="1200" b="1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　</a:t>
            </a:r>
            <a:r>
              <a:rPr lang="ja-JP" altLang="en-US" sz="1000" b="1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  </a:t>
            </a:r>
            <a:r>
              <a:rPr lang="ja-JP" altLang="en-US" sz="1000" b="1" dirty="0" smtClean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 </a:t>
            </a:r>
            <a:r>
              <a:rPr lang="ja-JP" altLang="en-US" sz="1400" b="1" dirty="0" smtClean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    </a:t>
            </a:r>
            <a:r>
              <a:rPr lang="ja-JP" altLang="en-US" sz="1200" b="1" dirty="0" smtClean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特</a:t>
            </a:r>
            <a:r>
              <a:rPr lang="ja-JP" altLang="en-US" sz="1200" b="1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任</a:t>
            </a:r>
            <a:r>
              <a:rPr lang="ja-JP" altLang="en-US" sz="1200" b="1" dirty="0" smtClean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助教　</a:t>
            </a:r>
            <a:r>
              <a:rPr lang="ja-JP" altLang="en-US" sz="1700" b="1" dirty="0" smtClean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渡邉</a:t>
            </a:r>
            <a:r>
              <a:rPr lang="ja-JP" altLang="en-US" sz="1700" b="1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　</a:t>
            </a:r>
            <a:r>
              <a:rPr lang="ja-JP" altLang="en-US" sz="1700" b="1" dirty="0" smtClean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賢二</a:t>
            </a:r>
            <a:endParaRPr lang="en-US" altLang="ja-JP" sz="1700" b="1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>
              <a:spcBef>
                <a:spcPts val="228"/>
              </a:spcBef>
            </a:pPr>
            <a:r>
              <a:rPr lang="ja-JP" altLang="en-US" sz="16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　</a:t>
            </a:r>
            <a:r>
              <a:rPr lang="ja-JP" altLang="en-US" sz="12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◆</a:t>
            </a:r>
            <a:r>
              <a:rPr lang="ja-JP" altLang="en-US" sz="16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 </a:t>
            </a:r>
            <a:r>
              <a:rPr lang="ja-JP" altLang="en-US" sz="1700" b="1" dirty="0" smtClean="0">
                <a:solidFill>
                  <a:srgbClr val="0000FF"/>
                </a:solidFill>
                <a:latin typeface="ＭＳ Ｐゴシック" pitchFamily="50" charset="-128"/>
                <a:ea typeface="ＭＳ Ｐゴシック" pitchFamily="50" charset="-128"/>
              </a:rPr>
              <a:t>がん化学療法の副作用対策とセルフケア支援</a:t>
            </a:r>
            <a:r>
              <a:rPr lang="ja-JP" altLang="en-US" sz="1800" b="1" spc="-200" dirty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　</a:t>
            </a:r>
            <a:r>
              <a:rPr lang="ja-JP" altLang="en-US" sz="12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（</a:t>
            </a:r>
            <a:r>
              <a:rPr lang="en-US" altLang="ja-JP" sz="12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18</a:t>
            </a:r>
            <a:r>
              <a:rPr lang="ja-JP" altLang="en-US" sz="1200" dirty="0" smtClean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：</a:t>
            </a:r>
            <a:r>
              <a:rPr lang="en-US" altLang="ja-JP" sz="1200" dirty="0" smtClean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30</a:t>
            </a:r>
            <a:r>
              <a:rPr lang="ja-JP" altLang="en-US" sz="12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～</a:t>
            </a:r>
            <a:r>
              <a:rPr lang="en-US" altLang="ja-JP" sz="12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19</a:t>
            </a:r>
            <a:r>
              <a:rPr lang="ja-JP" altLang="en-US" sz="1200" dirty="0" smtClean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：</a:t>
            </a:r>
            <a:r>
              <a:rPr lang="en-US" altLang="ja-JP" sz="1200" dirty="0" smtClean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00</a:t>
            </a:r>
            <a:r>
              <a:rPr lang="ja-JP" altLang="en-US" sz="1200" dirty="0" smtClean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）</a:t>
            </a:r>
            <a:endParaRPr lang="en-US" altLang="ja-JP" sz="1200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>
              <a:spcBef>
                <a:spcPts val="228"/>
              </a:spcBef>
            </a:pPr>
            <a:r>
              <a:rPr lang="ja-JP" altLang="en-US" sz="1600" b="1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　　　　</a:t>
            </a:r>
            <a:r>
              <a:rPr lang="ja-JP" altLang="en-US" sz="1400" b="1" dirty="0" smtClean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旭川</a:t>
            </a:r>
            <a:r>
              <a:rPr lang="ja-JP" altLang="en-US" sz="1400" b="1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医科</a:t>
            </a:r>
            <a:r>
              <a:rPr lang="ja-JP" altLang="en-US" sz="1400" b="1" dirty="0" smtClean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大学病院点滴センター</a:t>
            </a:r>
            <a:r>
              <a:rPr lang="ja-JP" altLang="en-US" sz="1600" b="1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　</a:t>
            </a:r>
            <a:r>
              <a:rPr lang="ja-JP" altLang="en-US" sz="1200" b="1" spc="-100" dirty="0" smtClean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がん化学療法看護認定看護師</a:t>
            </a:r>
            <a:r>
              <a:rPr lang="ja-JP" altLang="en-US" sz="1300" b="1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　</a:t>
            </a:r>
            <a:r>
              <a:rPr lang="ja-JP" altLang="en-US" sz="1700" b="1" dirty="0" smtClean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岩崎　真実</a:t>
            </a:r>
            <a:endParaRPr lang="en-US" altLang="ja-JP" sz="1700" b="1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>
              <a:spcBef>
                <a:spcPts val="228"/>
              </a:spcBef>
            </a:pPr>
            <a:r>
              <a:rPr lang="ja-JP" altLang="en-US" sz="1600" b="1" dirty="0" smtClean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３．</a:t>
            </a:r>
            <a:r>
              <a:rPr lang="ja-JP" altLang="en-US" sz="1600" b="1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閉　会 </a:t>
            </a:r>
            <a:r>
              <a:rPr lang="ja-JP" altLang="en-US" sz="1300" b="1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（</a:t>
            </a:r>
            <a:r>
              <a:rPr lang="ja-JP" altLang="en-US" sz="1300" b="1" dirty="0" smtClean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１９：００</a:t>
            </a:r>
            <a:r>
              <a:rPr lang="ja-JP" altLang="en-US" sz="1300" b="1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）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755264" y="8371036"/>
            <a:ext cx="6271336" cy="1133811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r>
              <a:rPr lang="ja-JP" altLang="en-US" sz="9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■参加対象／医師、薬剤師、看護師、診療放射線技師など、がん医療に携わる大学・医療関係者</a:t>
            </a:r>
            <a:endParaRPr lang="en-US" altLang="ja-JP" sz="900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sz="9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■申込期限／平成</a:t>
            </a:r>
            <a:r>
              <a:rPr lang="ja-JP" altLang="en-US" sz="900" dirty="0" smtClean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２６年２月１４日</a:t>
            </a:r>
            <a:r>
              <a:rPr lang="ja-JP" altLang="en-US" sz="9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（金）</a:t>
            </a:r>
            <a:endParaRPr lang="en-US" altLang="ja-JP" sz="900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sz="9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■</a:t>
            </a:r>
            <a:r>
              <a:rPr lang="ja-JP" altLang="en-US" sz="900" b="1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北海道医師会認定生涯教育講座</a:t>
            </a:r>
            <a:endParaRPr lang="en-US" altLang="ja-JP" sz="900" b="1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sz="10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　</a:t>
            </a:r>
            <a:r>
              <a:rPr lang="ja-JP" altLang="en-US" sz="9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 </a:t>
            </a:r>
            <a:r>
              <a:rPr lang="ja-JP" altLang="en-US" sz="900" dirty="0" smtClean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本講演会は</a:t>
            </a:r>
            <a:r>
              <a:rPr lang="ja-JP" altLang="en-US" sz="9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北海道医師会</a:t>
            </a:r>
            <a:r>
              <a:rPr lang="ja-JP" altLang="en-US" sz="900" dirty="0" smtClean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の承認を</a:t>
            </a:r>
            <a:r>
              <a:rPr lang="ja-JP" altLang="en-US" sz="9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得て、「北海道医師会認定生涯教育講座（１</a:t>
            </a:r>
            <a:r>
              <a:rPr lang="ja-JP" altLang="en-US" sz="900" dirty="0" smtClean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単位、ｶﾘｷｭﾗﾑｺｰﾄﾞ：</a:t>
            </a:r>
            <a:r>
              <a:rPr lang="en-US" altLang="ja-JP" sz="900" dirty="0" smtClean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9</a:t>
            </a:r>
            <a:r>
              <a:rPr lang="ja-JP" altLang="en-US" sz="900" dirty="0" smtClean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）</a:t>
            </a:r>
            <a:r>
              <a:rPr lang="ja-JP" altLang="en-US" sz="9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」として開催されます。</a:t>
            </a:r>
            <a:endParaRPr lang="en-US" altLang="ja-JP" sz="900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>
              <a:spcBef>
                <a:spcPts val="684"/>
              </a:spcBef>
            </a:pPr>
            <a:r>
              <a:rPr lang="ja-JP" altLang="en-US" sz="8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主催／がんプロフェッショナル養成基盤推進ボード（札幌医科大学・北海道大学・旭川医科大学・北海道医療大学）</a:t>
            </a:r>
            <a:endParaRPr lang="en-US" altLang="ja-JP" sz="800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sz="8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共催／社会福祉法人北海道社会事業協会　富良野</a:t>
            </a:r>
            <a:r>
              <a:rPr lang="ja-JP" altLang="en-US" sz="800" dirty="0" smtClean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病院 （略称　富良野協会病院）</a:t>
            </a:r>
            <a:endParaRPr lang="en-US" altLang="ja-JP" sz="800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sz="8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後援／北海道医師会（北海道医師会認定生涯教育講座）、富良野医師会、北海道看護協会、北海道病院薬剤師会、北海道放射線技師会</a:t>
            </a:r>
          </a:p>
        </p:txBody>
      </p:sp>
      <p:sp>
        <p:nvSpPr>
          <p:cNvPr id="19" name="角丸四角形 18"/>
          <p:cNvSpPr/>
          <p:nvPr/>
        </p:nvSpPr>
        <p:spPr>
          <a:xfrm>
            <a:off x="864413" y="9739189"/>
            <a:ext cx="1468756" cy="516057"/>
          </a:xfrm>
          <a:prstGeom prst="roundRect">
            <a:avLst/>
          </a:prstGeom>
          <a:solidFill>
            <a:srgbClr val="FF6600"/>
          </a:solidFill>
          <a:ln>
            <a:solidFill>
              <a:srgbClr val="B66D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r>
              <a:rPr lang="ja-JP" altLang="en-US" sz="1500" b="1" dirty="0">
                <a:latin typeface="ＭＳ Ｐゴシック" pitchFamily="50" charset="-128"/>
                <a:ea typeface="ＭＳ Ｐゴシック" pitchFamily="50" charset="-128"/>
              </a:rPr>
              <a:t>申込先及び</a:t>
            </a:r>
            <a:endParaRPr lang="en-US" altLang="ja-JP" sz="15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algn="ctr"/>
            <a:r>
              <a:rPr lang="ja-JP" altLang="en-US" sz="1500" b="1" dirty="0">
                <a:latin typeface="ＭＳ Ｐゴシック" pitchFamily="50" charset="-128"/>
                <a:ea typeface="ＭＳ Ｐゴシック" pitchFamily="50" charset="-128"/>
              </a:rPr>
              <a:t>問い合わせ先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483270" y="9663064"/>
            <a:ext cx="3862562" cy="690100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r>
              <a:rPr lang="ja-JP" altLang="en-US" sz="1500" b="1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旭川医科大学教務部学生支援課</a:t>
            </a:r>
            <a:r>
              <a:rPr lang="ja-JP" altLang="en-US" sz="1100" b="1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（担当：岡崎）</a:t>
            </a:r>
            <a:endParaRPr lang="en-US" altLang="ja-JP" sz="1100" b="1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sz="1000" b="1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ＴＥＬ　０１６６</a:t>
            </a:r>
            <a:r>
              <a:rPr lang="en-US" altLang="ja-JP" sz="1300" b="1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‐</a:t>
            </a:r>
            <a:r>
              <a:rPr lang="ja-JP" altLang="en-US" sz="1000" b="1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６８</a:t>
            </a:r>
            <a:r>
              <a:rPr lang="en-US" altLang="ja-JP" sz="1300" b="1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‐</a:t>
            </a:r>
            <a:r>
              <a:rPr lang="ja-JP" altLang="en-US" sz="1000" b="1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２２０２（直通）　　　ＦＡＸ　０１６６</a:t>
            </a:r>
            <a:r>
              <a:rPr lang="en-US" altLang="ja-JP" sz="1300" b="1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‐</a:t>
            </a:r>
            <a:r>
              <a:rPr lang="ja-JP" altLang="en-US" sz="1000" b="1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６８</a:t>
            </a:r>
            <a:r>
              <a:rPr lang="en-US" altLang="ja-JP" sz="1300" b="1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‐</a:t>
            </a:r>
            <a:r>
              <a:rPr lang="ja-JP" altLang="en-US" sz="1000" b="1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２２１９</a:t>
            </a:r>
            <a:endParaRPr lang="en-US" altLang="ja-JP" sz="1000" b="1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sz="1000" b="1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Ｅ</a:t>
            </a:r>
            <a:r>
              <a:rPr lang="en-US" altLang="ja-JP" sz="1000" b="1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‐</a:t>
            </a:r>
            <a:r>
              <a:rPr lang="ja-JP" altLang="en-US" sz="1000" b="1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ｍａｉｌ：</a:t>
            </a:r>
            <a:r>
              <a:rPr lang="en-US" altLang="ja-JP" sz="1000" b="1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  <a:cs typeface="Arial" pitchFamily="34" charset="0"/>
              </a:rPr>
              <a:t>amc.gp-gan@jimu.asahikawa-med.ac.jp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752767" y="1007952"/>
            <a:ext cx="4055728" cy="843988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dist"/>
            <a:r>
              <a:rPr lang="ja-JP" altLang="en-US" sz="4800" b="1" spc="50" dirty="0">
                <a:ln w="11430"/>
                <a:gradFill flip="none" rotWithShape="1">
                  <a:gsLst>
                    <a:gs pos="25000">
                      <a:srgbClr val="E0322D"/>
                    </a:gs>
                    <a:gs pos="100000">
                      <a:srgbClr val="A01C18"/>
                    </a:gs>
                  </a:gsLst>
                  <a:lin ang="5400000" scaled="0"/>
                  <a:tileRect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GS創英角ｺﾞｼｯｸUB" pitchFamily="50" charset="-128"/>
                <a:ea typeface="HGS創英角ｺﾞｼｯｸUB" pitchFamily="50" charset="-128"/>
              </a:rPr>
              <a:t>特別セミナー</a:t>
            </a:r>
          </a:p>
        </p:txBody>
      </p:sp>
    </p:spTree>
    <p:extLst>
      <p:ext uri="{BB962C8B-B14F-4D97-AF65-F5344CB8AC3E}">
        <p14:creationId xmlns:p14="http://schemas.microsoft.com/office/powerpoint/2010/main" val="2166690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907</TotalTime>
  <Words>107</Words>
  <Application>Microsoft Office PowerPoint</Application>
  <PresentationFormat>ユーザー設定</PresentationFormat>
  <Paragraphs>43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3" baseType="lpstr">
      <vt:lpstr>デザインの設定</vt:lpstr>
      <vt:lpstr>Winter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OKAZAKI</dc:creator>
  <cp:lastModifiedBy>AMU</cp:lastModifiedBy>
  <cp:revision>78</cp:revision>
  <cp:lastPrinted>2012-12-20T01:55:12Z</cp:lastPrinted>
  <dcterms:created xsi:type="dcterms:W3CDTF">2012-12-18T07:10:06Z</dcterms:created>
  <dcterms:modified xsi:type="dcterms:W3CDTF">2013-12-25T08:21:39Z</dcterms:modified>
</cp:coreProperties>
</file>